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29" r:id="rId3"/>
    <p:sldId id="257" r:id="rId4"/>
    <p:sldId id="295" r:id="rId5"/>
    <p:sldId id="294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4" r:id="rId14"/>
    <p:sldId id="305" r:id="rId15"/>
    <p:sldId id="303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4" r:id="rId24"/>
    <p:sldId id="313" r:id="rId25"/>
    <p:sldId id="315" r:id="rId26"/>
    <p:sldId id="316" r:id="rId27"/>
    <p:sldId id="317" r:id="rId28"/>
    <p:sldId id="318" r:id="rId29"/>
    <p:sldId id="319" r:id="rId30"/>
    <p:sldId id="321" r:id="rId31"/>
    <p:sldId id="322" r:id="rId32"/>
    <p:sldId id="320" r:id="rId33"/>
    <p:sldId id="323" r:id="rId34"/>
    <p:sldId id="326" r:id="rId35"/>
    <p:sldId id="324" r:id="rId36"/>
    <p:sldId id="325" r:id="rId37"/>
    <p:sldId id="330" r:id="rId38"/>
    <p:sldId id="331" r:id="rId39"/>
    <p:sldId id="332" r:id="rId40"/>
    <p:sldId id="333" r:id="rId41"/>
    <p:sldId id="334" r:id="rId42"/>
    <p:sldId id="335" r:id="rId43"/>
    <p:sldId id="261" r:id="rId4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126" d="100"/>
          <a:sy n="126" d="100"/>
        </p:scale>
        <p:origin x="-119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771A3-8CEB-430B-A477-5391E4D64F1B}" type="datetimeFigureOut">
              <a:rPr lang="de-DE" smtClean="0"/>
              <a:pPr/>
              <a:t>22.03.2011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0569B-064D-467F-B787-5654FF6FA7D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255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Silverlight_Wallpape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>
              <a:defRPr b="1" cap="all" spc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defRPr>
            </a:lvl1pPr>
          </a:lstStyle>
          <a:p>
            <a:r>
              <a:rPr lang="de-DE" dirty="0" smtClean="0"/>
              <a:t>Mit Silverlight das Web entdecken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TRIA-Roadshow in Stuttgart</a:t>
            </a:r>
          </a:p>
        </p:txBody>
      </p:sp>
      <p:sp>
        <p:nvSpPr>
          <p:cNvPr id="10" name="Rechteck 9"/>
          <p:cNvSpPr/>
          <p:nvPr userDrawn="1"/>
        </p:nvSpPr>
        <p:spPr>
          <a:xfrm>
            <a:off x="0" y="6286520"/>
            <a:ext cx="9144000" cy="5714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165090" y="6376594"/>
            <a:ext cx="1620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WWW.TRIA.DE</a:t>
            </a:r>
            <a:endParaRPr lang="de-DE" sz="1600" b="1" dirty="0">
              <a:solidFill>
                <a:schemeClr val="tx2">
                  <a:lumMod val="50000"/>
                </a:schemeClr>
              </a:solidFill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12" name="Textfeld 11"/>
          <p:cNvSpPr txBox="1"/>
          <p:nvPr userDrawn="1"/>
        </p:nvSpPr>
        <p:spPr>
          <a:xfrm>
            <a:off x="6461887" y="5929330"/>
            <a:ext cx="268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WORKING HARD</a:t>
            </a:r>
            <a:endParaRPr lang="de-DE" sz="2400" b="1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6482029" y="6253483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de-DE" sz="24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400" b="1" dirty="0" err="1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your</a:t>
            </a:r>
            <a:r>
              <a:rPr lang="de-DE" sz="24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400" b="1" dirty="0" err="1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success</a:t>
            </a:r>
            <a:r>
              <a:rPr lang="de-DE" sz="24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de-DE" sz="2400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/>
          <a:lstStyle/>
          <a:p>
            <a:fld id="{7B8AEBBE-F8B2-42CF-9895-E86A608384EB}" type="datetime1">
              <a:rPr lang="en-US" smtClean="0"/>
              <a:pPr/>
              <a:t>3/22/2011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82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4348" y="35241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Microsoft-Silverlight-Wallpapers_1.jp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10501354" cy="6891514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0" y="6286520"/>
            <a:ext cx="9144000" cy="5714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165090" y="6376594"/>
            <a:ext cx="1620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WWW.TRIA.DE</a:t>
            </a:r>
            <a:endParaRPr lang="de-DE" sz="1600" b="1" dirty="0">
              <a:solidFill>
                <a:schemeClr val="tx2">
                  <a:lumMod val="50000"/>
                </a:schemeClr>
              </a:solidFill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6461887" y="5929330"/>
            <a:ext cx="268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WORKING HARD</a:t>
            </a:r>
            <a:endParaRPr lang="de-DE" sz="2400" b="1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6482029" y="6253483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de-DE" sz="24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400" b="1" dirty="0" err="1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your</a:t>
            </a:r>
            <a:r>
              <a:rPr lang="de-DE" sz="24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400" b="1" dirty="0" err="1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success</a:t>
            </a:r>
            <a:r>
              <a:rPr lang="de-DE" sz="24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de-DE" sz="2400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hteck 12"/>
          <p:cNvSpPr/>
          <p:nvPr userDrawn="1"/>
        </p:nvSpPr>
        <p:spPr>
          <a:xfrm>
            <a:off x="285720" y="285728"/>
            <a:ext cx="1357322" cy="12144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all" spc="0">
          <a:ln w="0"/>
          <a:gradFill flip="none">
            <a:gsLst>
              <a:gs pos="0">
                <a:schemeClr val="accent1">
                  <a:tint val="75000"/>
                  <a:shade val="75000"/>
                  <a:satMod val="170000"/>
                </a:schemeClr>
              </a:gs>
              <a:gs pos="49000">
                <a:schemeClr val="accent1">
                  <a:tint val="88000"/>
                  <a:shade val="65000"/>
                  <a:satMod val="172000"/>
                </a:schemeClr>
              </a:gs>
              <a:gs pos="50000">
                <a:schemeClr val="accent1">
                  <a:shade val="65000"/>
                  <a:satMod val="130000"/>
                </a:schemeClr>
              </a:gs>
              <a:gs pos="92000">
                <a:schemeClr val="accent1">
                  <a:shade val="50000"/>
                  <a:satMod val="120000"/>
                </a:schemeClr>
              </a:gs>
              <a:gs pos="100000">
                <a:schemeClr val="accent1">
                  <a:shade val="48000"/>
                  <a:satMod val="120000"/>
                </a:schemeClr>
              </a:gs>
            </a:gsLst>
            <a:lin ang="5400000"/>
          </a:gradFill>
          <a:effectLst>
            <a:reflection blurRad="12700" stA="50000" endPos="50000" dist="5000" dir="5400000" sy="-100000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delicategenius/1451623507/" TargetMode="External"/><Relationship Id="rId13" Type="http://schemas.openxmlformats.org/officeDocument/2006/relationships/hyperlink" Target="http://www.flickr.com/photos/28518723@N03/2660025811/" TargetMode="External"/><Relationship Id="rId3" Type="http://schemas.openxmlformats.org/officeDocument/2006/relationships/hyperlink" Target="http://www.flickr.com/photos/timhussey/623483490/" TargetMode="External"/><Relationship Id="rId7" Type="http://schemas.openxmlformats.org/officeDocument/2006/relationships/hyperlink" Target="http://www.flickr.com/photos/mossyblog/1540275182/" TargetMode="External"/><Relationship Id="rId12" Type="http://schemas.openxmlformats.org/officeDocument/2006/relationships/hyperlink" Target="http://www.flickr.com/photos/wetwater/145030966/" TargetMode="External"/><Relationship Id="rId17" Type="http://schemas.openxmlformats.org/officeDocument/2006/relationships/hyperlink" Target="http://www.flickr.com/photos/joachim_s_mueller/390277952/" TargetMode="External"/><Relationship Id="rId2" Type="http://schemas.openxmlformats.org/officeDocument/2006/relationships/hyperlink" Target="http://www.flickr.com/photos/streetpreacher/2468100606/" TargetMode="External"/><Relationship Id="rId16" Type="http://schemas.openxmlformats.org/officeDocument/2006/relationships/hyperlink" Target="http://www.flickr.com/photos/vrou/3334847345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ickr.com/photos/multi_colored/303766075/" TargetMode="External"/><Relationship Id="rId11" Type="http://schemas.openxmlformats.org/officeDocument/2006/relationships/hyperlink" Target="http://www.flickr.com/photos/neumeyer/57268577/" TargetMode="External"/><Relationship Id="rId5" Type="http://schemas.openxmlformats.org/officeDocument/2006/relationships/hyperlink" Target="http://www.flickr.com/photos/aknacer/2754569187/" TargetMode="External"/><Relationship Id="rId15" Type="http://schemas.openxmlformats.org/officeDocument/2006/relationships/hyperlink" Target="http://www.flickr.com/photos/galarapid/2713746982/" TargetMode="External"/><Relationship Id="rId10" Type="http://schemas.openxmlformats.org/officeDocument/2006/relationships/hyperlink" Target="http://www.flickr.com/photos/alexdoris/311463654/" TargetMode="External"/><Relationship Id="rId4" Type="http://schemas.openxmlformats.org/officeDocument/2006/relationships/hyperlink" Target="http://www.flickr.com/photos/kfarwell/415669523/" TargetMode="External"/><Relationship Id="rId9" Type="http://schemas.openxmlformats.org/officeDocument/2006/relationships/hyperlink" Target="http://www.flickr.com/photos/together8/2540969710/" TargetMode="External"/><Relationship Id="rId14" Type="http://schemas.openxmlformats.org/officeDocument/2006/relationships/hyperlink" Target="http://www.flickr.com/photos/thomashawk/3147786573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Zurück in die Zukunft mit Silverlight 4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Von Gregor Biswanger für die</a:t>
            </a:r>
          </a:p>
          <a:p>
            <a:r>
              <a:rPr lang="de-DE" b="1" dirty="0" smtClean="0"/>
              <a:t>.NET User Group </a:t>
            </a:r>
            <a:r>
              <a:rPr lang="de-DE" b="1" dirty="0" smtClean="0"/>
              <a:t>Regensburg</a:t>
            </a:r>
            <a:endParaRPr lang="de-DE" b="1" dirty="0"/>
          </a:p>
        </p:txBody>
      </p:sp>
      <p:sp>
        <p:nvSpPr>
          <p:cNvPr id="4" name="Rechteck 3"/>
          <p:cNvSpPr/>
          <p:nvPr/>
        </p:nvSpPr>
        <p:spPr>
          <a:xfrm>
            <a:off x="0" y="5760640"/>
            <a:ext cx="9144000" cy="11247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7504" y="5733256"/>
            <a:ext cx="52138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</a:rPr>
              <a:t>E-Mail:	gregor.biswanger@impuls-nbg.de</a:t>
            </a:r>
          </a:p>
          <a:p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</a:rPr>
              <a:t>Blog: 	DotNet-Blog.NET</a:t>
            </a:r>
          </a:p>
          <a:p>
            <a:r>
              <a:rPr lang="de-DE" sz="1600" dirty="0" err="1" smtClean="0">
                <a:solidFill>
                  <a:schemeClr val="bg1">
                    <a:lumMod val="65000"/>
                  </a:schemeClr>
                </a:solidFill>
              </a:rPr>
              <a:t>Twitter</a:t>
            </a:r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</a:rPr>
              <a:t>:	twitter.com/</a:t>
            </a:r>
            <a:r>
              <a:rPr lang="de-DE" sz="1600" dirty="0" err="1" smtClean="0">
                <a:solidFill>
                  <a:schemeClr val="bg1">
                    <a:lumMod val="65000"/>
                  </a:schemeClr>
                </a:solidFill>
              </a:rPr>
              <a:t>BFreakout</a:t>
            </a:r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de-DE" sz="16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1600" dirty="0" err="1" smtClean="0">
                <a:solidFill>
                  <a:schemeClr val="bg1">
                    <a:lumMod val="65000"/>
                  </a:schemeClr>
                </a:solidFill>
              </a:rPr>
              <a:t>Xing</a:t>
            </a:r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</a:rPr>
              <a:t>:	https://www.xing.com/profile/Gregor_Biswanger</a:t>
            </a:r>
            <a:endParaRPr lang="de-DE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Aktuelles Jahr: 2009</a:t>
            </a: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5406" y="1857364"/>
            <a:ext cx="3238230" cy="2776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Silverlight 3.0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Hardware-Beschleunigung</a:t>
            </a:r>
          </a:p>
          <a:p>
            <a:r>
              <a:rPr lang="de-DE" dirty="0" err="1" smtClean="0"/>
              <a:t>Full</a:t>
            </a:r>
            <a:r>
              <a:rPr lang="de-DE" dirty="0" smtClean="0"/>
              <a:t> HD Smooth-Streaming (1080p)</a:t>
            </a:r>
          </a:p>
          <a:p>
            <a:r>
              <a:rPr lang="de-DE" dirty="0" smtClean="0"/>
              <a:t>3D-Funktionen</a:t>
            </a:r>
          </a:p>
          <a:p>
            <a:r>
              <a:rPr lang="de-DE" dirty="0" smtClean="0"/>
              <a:t>Multi-</a:t>
            </a:r>
            <a:r>
              <a:rPr lang="de-DE" dirty="0" err="1" smtClean="0"/>
              <a:t>Touch</a:t>
            </a:r>
            <a:endParaRPr lang="de-DE" dirty="0" smtClean="0"/>
          </a:p>
          <a:p>
            <a:r>
              <a:rPr lang="de-DE" dirty="0" smtClean="0"/>
              <a:t>Out-</a:t>
            </a:r>
            <a:r>
              <a:rPr lang="de-DE" dirty="0" err="1" smtClean="0"/>
              <a:t>of</a:t>
            </a:r>
            <a:r>
              <a:rPr lang="de-DE" dirty="0" smtClean="0"/>
              <a:t>-Browser (OOB)</a:t>
            </a:r>
          </a:p>
          <a:p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2714620"/>
            <a:ext cx="3287734" cy="139835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hteck 5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nicht genug… wir müssen jetzt in die Zukunft!</a:t>
            </a:r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4331" y="1740582"/>
            <a:ext cx="5573752" cy="3117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Aktuelles Jahr: </a:t>
            </a:r>
            <a:r>
              <a:rPr lang="de-DE" dirty="0" err="1" smtClean="0"/>
              <a:t>april</a:t>
            </a:r>
            <a:r>
              <a:rPr lang="de-DE" dirty="0" smtClean="0"/>
              <a:t> 2010</a:t>
            </a:r>
            <a:endParaRPr lang="de-D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0365" y="1615878"/>
            <a:ext cx="3143272" cy="3626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Silverlight 4.0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 smtClean="0"/>
              <a:t>Tooling</a:t>
            </a:r>
            <a:endParaRPr lang="de-DE" dirty="0" smtClean="0"/>
          </a:p>
          <a:p>
            <a:r>
              <a:rPr lang="de-DE" dirty="0" smtClean="0"/>
              <a:t>Business-</a:t>
            </a:r>
            <a:r>
              <a:rPr lang="de-DE" dirty="0" err="1" smtClean="0"/>
              <a:t>Applications</a:t>
            </a:r>
            <a:endParaRPr lang="de-DE" dirty="0" smtClean="0"/>
          </a:p>
          <a:p>
            <a:r>
              <a:rPr lang="de-DE" dirty="0" smtClean="0"/>
              <a:t>Data &amp; Networking</a:t>
            </a:r>
          </a:p>
          <a:p>
            <a:r>
              <a:rPr lang="de-DE" dirty="0" smtClean="0"/>
              <a:t>Media</a:t>
            </a:r>
          </a:p>
          <a:p>
            <a:r>
              <a:rPr lang="de-DE" dirty="0" err="1" smtClean="0"/>
              <a:t>Beyond</a:t>
            </a:r>
            <a:r>
              <a:rPr lang="de-DE" dirty="0" smtClean="0"/>
              <a:t> Browser</a:t>
            </a:r>
          </a:p>
          <a:p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2173524"/>
            <a:ext cx="3287734" cy="13983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hteck 5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…Und Silverlight 4 war auch meine </a:t>
            </a:r>
            <a:r>
              <a:rPr lang="de-DE" dirty="0" err="1" smtClean="0"/>
              <a:t>idee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9203" y="1714488"/>
            <a:ext cx="2585594" cy="3429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Abstimmung durch </a:t>
            </a:r>
            <a:r>
              <a:rPr lang="de-DE" dirty="0" err="1" smtClean="0"/>
              <a:t>UserVoice</a:t>
            </a:r>
            <a:endParaRPr lang="de-D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8353" y="1357300"/>
            <a:ext cx="4465708" cy="42862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132953" y="5786454"/>
            <a:ext cx="4243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95000"/>
                  </a:schemeClr>
                </a:solidFill>
              </a:rPr>
              <a:t>URL: http://tinyurl.com/yazufzz</a:t>
            </a:r>
            <a:endParaRPr lang="de-DE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Abstimmung im </a:t>
            </a:r>
            <a:r>
              <a:rPr lang="de-DE" dirty="0" err="1" smtClean="0"/>
              <a:t>detail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de-DE" sz="1800" dirty="0" smtClean="0"/>
              <a:t>Platz	„Print </a:t>
            </a:r>
            <a:r>
              <a:rPr lang="de-DE" sz="1800" dirty="0" err="1" smtClean="0"/>
              <a:t>support</a:t>
            </a:r>
            <a:r>
              <a:rPr lang="de-DE" sz="1800" dirty="0" smtClean="0"/>
              <a:t>“ *				1,625 </a:t>
            </a:r>
            <a:r>
              <a:rPr lang="de-DE" sz="1800" dirty="0" err="1" smtClean="0"/>
              <a:t>votes</a:t>
            </a:r>
            <a:endParaRPr lang="de-DE" sz="1800" dirty="0" smtClean="0"/>
          </a:p>
          <a:p>
            <a:pPr marL="514350" indent="-514350">
              <a:buAutoNum type="arabicPeriod"/>
            </a:pPr>
            <a:r>
              <a:rPr lang="de-DE" sz="1800" dirty="0" smtClean="0"/>
              <a:t>Platz	„</a:t>
            </a:r>
            <a:r>
              <a:rPr lang="de-DE" sz="1800" dirty="0" err="1" smtClean="0"/>
              <a:t>Implement</a:t>
            </a:r>
            <a:r>
              <a:rPr lang="de-DE" sz="1800" dirty="0" smtClean="0"/>
              <a:t> </a:t>
            </a:r>
            <a:r>
              <a:rPr lang="de-DE" sz="1800" dirty="0" err="1" smtClean="0"/>
              <a:t>right</a:t>
            </a:r>
            <a:r>
              <a:rPr lang="de-DE" sz="1800" dirty="0" smtClean="0"/>
              <a:t> </a:t>
            </a:r>
            <a:r>
              <a:rPr lang="de-DE" sz="1800" dirty="0" err="1" smtClean="0"/>
              <a:t>click</a:t>
            </a:r>
            <a:r>
              <a:rPr lang="de-DE" sz="1800" dirty="0" smtClean="0"/>
              <a:t> </a:t>
            </a:r>
            <a:r>
              <a:rPr lang="de-DE" sz="1800" dirty="0" err="1" smtClean="0"/>
              <a:t>mouse</a:t>
            </a:r>
            <a:r>
              <a:rPr lang="de-DE" sz="1800" dirty="0" smtClean="0"/>
              <a:t> </a:t>
            </a:r>
            <a:r>
              <a:rPr lang="de-DE" sz="1800" dirty="0" err="1" smtClean="0"/>
              <a:t>support</a:t>
            </a:r>
            <a:r>
              <a:rPr lang="de-DE" sz="1800" dirty="0" smtClean="0"/>
              <a:t>“ *	1,294 </a:t>
            </a:r>
            <a:r>
              <a:rPr lang="de-DE" sz="1800" dirty="0" err="1" smtClean="0"/>
              <a:t>votes</a:t>
            </a:r>
            <a:endParaRPr lang="de-DE" sz="1800" dirty="0" smtClean="0"/>
          </a:p>
          <a:p>
            <a:pPr marL="514350" indent="-514350">
              <a:buAutoNum type="arabicPeriod"/>
            </a:pPr>
            <a:r>
              <a:rPr lang="de-DE" sz="1800" dirty="0" smtClean="0"/>
              <a:t>Platz	„</a:t>
            </a:r>
            <a:r>
              <a:rPr lang="de-DE" sz="1800" dirty="0" err="1" smtClean="0"/>
              <a:t>Full</a:t>
            </a:r>
            <a:r>
              <a:rPr lang="de-DE" sz="1800" dirty="0" smtClean="0"/>
              <a:t> </a:t>
            </a:r>
            <a:r>
              <a:rPr lang="de-DE" sz="1800" dirty="0" err="1" smtClean="0"/>
              <a:t>databinding</a:t>
            </a:r>
            <a:r>
              <a:rPr lang="de-DE" sz="1800" dirty="0" smtClean="0"/>
              <a:t> </a:t>
            </a:r>
            <a:r>
              <a:rPr lang="de-DE" sz="1800" dirty="0" err="1" smtClean="0"/>
              <a:t>support</a:t>
            </a:r>
            <a:r>
              <a:rPr lang="de-DE" sz="1800" dirty="0" smtClean="0"/>
              <a:t>“			1,280 </a:t>
            </a:r>
            <a:r>
              <a:rPr lang="de-DE" sz="1800" dirty="0" err="1" smtClean="0"/>
              <a:t>votes</a:t>
            </a:r>
            <a:endParaRPr lang="de-DE" sz="1800" dirty="0" smtClean="0"/>
          </a:p>
          <a:p>
            <a:pPr marL="514350" indent="-514350">
              <a:buAutoNum type="arabicPeriod"/>
            </a:pPr>
            <a:r>
              <a:rPr lang="de-DE" sz="1800" dirty="0" smtClean="0"/>
              <a:t>Platz	„</a:t>
            </a:r>
            <a:r>
              <a:rPr lang="de-DE" sz="1800" dirty="0" err="1" smtClean="0"/>
              <a:t>Implement</a:t>
            </a:r>
            <a:r>
              <a:rPr lang="de-DE" sz="1800" dirty="0" smtClean="0"/>
              <a:t> </a:t>
            </a:r>
            <a:r>
              <a:rPr lang="de-DE" sz="1800" dirty="0" err="1" smtClean="0"/>
              <a:t>webcam</a:t>
            </a:r>
            <a:r>
              <a:rPr lang="de-DE" sz="1800" dirty="0" smtClean="0"/>
              <a:t> </a:t>
            </a:r>
            <a:r>
              <a:rPr lang="de-DE" sz="1800" dirty="0" err="1" smtClean="0"/>
              <a:t>support</a:t>
            </a:r>
            <a:r>
              <a:rPr lang="de-DE" sz="1800" dirty="0" smtClean="0"/>
              <a:t>“ *		    846 </a:t>
            </a:r>
            <a:r>
              <a:rPr lang="de-DE" sz="1800" dirty="0" err="1" smtClean="0"/>
              <a:t>votes</a:t>
            </a:r>
            <a:endParaRPr lang="de-DE" sz="1800" dirty="0" smtClean="0"/>
          </a:p>
          <a:p>
            <a:pPr marL="514350" indent="-514350">
              <a:buAutoNum type="arabicPeriod"/>
            </a:pPr>
            <a:r>
              <a:rPr lang="de-DE" sz="1800" dirty="0" smtClean="0"/>
              <a:t>Platz	„</a:t>
            </a:r>
            <a:r>
              <a:rPr lang="de-DE" sz="1800" dirty="0" err="1" smtClean="0"/>
              <a:t>Implement</a:t>
            </a:r>
            <a:r>
              <a:rPr lang="de-DE" sz="1800" dirty="0" smtClean="0"/>
              <a:t> </a:t>
            </a:r>
            <a:r>
              <a:rPr lang="de-DE" sz="1800" dirty="0" err="1" smtClean="0"/>
              <a:t>mouse</a:t>
            </a:r>
            <a:r>
              <a:rPr lang="de-DE" sz="1800" dirty="0" smtClean="0"/>
              <a:t> </a:t>
            </a:r>
            <a:r>
              <a:rPr lang="de-DE" sz="1800" dirty="0" err="1" smtClean="0"/>
              <a:t>wheel</a:t>
            </a:r>
            <a:r>
              <a:rPr lang="de-DE" sz="1800" dirty="0" smtClean="0"/>
              <a:t> </a:t>
            </a:r>
            <a:r>
              <a:rPr lang="de-DE" sz="1800" dirty="0" err="1" smtClean="0"/>
              <a:t>support</a:t>
            </a:r>
            <a:r>
              <a:rPr lang="de-DE" sz="1800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controls</a:t>
            </a:r>
            <a:r>
              <a:rPr lang="de-DE" sz="1800" dirty="0" smtClean="0"/>
              <a:t>“ *	    764 </a:t>
            </a:r>
            <a:r>
              <a:rPr lang="de-DE" sz="1800" dirty="0" err="1" smtClean="0"/>
              <a:t>votes</a:t>
            </a:r>
            <a:endParaRPr lang="de-DE" sz="1800" dirty="0" smtClean="0"/>
          </a:p>
          <a:p>
            <a:pPr marL="514350" indent="-514350">
              <a:buAutoNum type="arabicPeriod"/>
            </a:pPr>
            <a:r>
              <a:rPr lang="de-DE" sz="1800" dirty="0" smtClean="0"/>
              <a:t>Platz	„</a:t>
            </a:r>
            <a:r>
              <a:rPr lang="de-DE" sz="1800" dirty="0" err="1" smtClean="0"/>
              <a:t>Implement</a:t>
            </a:r>
            <a:r>
              <a:rPr lang="de-DE" sz="1800" dirty="0" smtClean="0"/>
              <a:t> Silverlight on </a:t>
            </a:r>
            <a:r>
              <a:rPr lang="de-DE" sz="1800" dirty="0" err="1" smtClean="0"/>
              <a:t>more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platforms</a:t>
            </a:r>
            <a:r>
              <a:rPr lang="de-DE" sz="1800" dirty="0" smtClean="0"/>
              <a:t>“	    718 </a:t>
            </a:r>
            <a:r>
              <a:rPr lang="de-DE" sz="1800" dirty="0" err="1" smtClean="0"/>
              <a:t>votes</a:t>
            </a:r>
            <a:endParaRPr lang="de-DE" sz="1800" dirty="0" smtClean="0"/>
          </a:p>
          <a:p>
            <a:pPr marL="514350" indent="-514350">
              <a:buAutoNum type="arabicPeriod"/>
            </a:pPr>
            <a:r>
              <a:rPr lang="de-DE" sz="1800" dirty="0" smtClean="0"/>
              <a:t>Platz	„Rich Text Editor &amp; TextBlock“ *		    709 </a:t>
            </a:r>
            <a:r>
              <a:rPr lang="de-DE" sz="1800" dirty="0" err="1" smtClean="0"/>
              <a:t>votes</a:t>
            </a:r>
            <a:endParaRPr lang="de-DE" sz="1800" dirty="0" smtClean="0"/>
          </a:p>
          <a:p>
            <a:pPr marL="514350" indent="-514350">
              <a:buAutoNum type="arabicPeriod"/>
            </a:pPr>
            <a:r>
              <a:rPr lang="de-DE" sz="1800" dirty="0" smtClean="0"/>
              <a:t>Platz	„</a:t>
            </a:r>
            <a:r>
              <a:rPr lang="de-DE" sz="1800" dirty="0" err="1" smtClean="0"/>
              <a:t>Get</a:t>
            </a:r>
            <a:r>
              <a:rPr lang="de-DE" sz="1800" dirty="0" smtClean="0"/>
              <a:t> Silverlight on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iPhone</a:t>
            </a:r>
            <a:r>
              <a:rPr lang="de-DE" sz="1800" dirty="0" smtClean="0"/>
              <a:t>“		    654 </a:t>
            </a:r>
            <a:r>
              <a:rPr lang="de-DE" sz="1800" dirty="0" err="1" smtClean="0"/>
              <a:t>votes</a:t>
            </a:r>
            <a:endParaRPr lang="de-DE" sz="1800" dirty="0" smtClean="0"/>
          </a:p>
          <a:p>
            <a:pPr marL="514350" indent="-514350">
              <a:buAutoNum type="arabicPeriod"/>
            </a:pPr>
            <a:r>
              <a:rPr lang="de-DE" sz="1800" dirty="0" smtClean="0"/>
              <a:t>Platz	„</a:t>
            </a:r>
            <a:r>
              <a:rPr lang="de-DE" sz="1800" dirty="0" err="1" smtClean="0"/>
              <a:t>Commanding</a:t>
            </a:r>
            <a:r>
              <a:rPr lang="de-DE" sz="1800" dirty="0" smtClean="0"/>
              <a:t> Support“ *			    552 </a:t>
            </a:r>
            <a:r>
              <a:rPr lang="de-DE" sz="1800" dirty="0" err="1" smtClean="0"/>
              <a:t>votes</a:t>
            </a:r>
            <a:endParaRPr lang="de-DE" sz="1800" dirty="0" smtClean="0"/>
          </a:p>
          <a:p>
            <a:pPr marL="514350" indent="-514350">
              <a:buAutoNum type="arabicPeriod"/>
            </a:pPr>
            <a:r>
              <a:rPr lang="de-DE" sz="1800" dirty="0" smtClean="0"/>
              <a:t>Platz	„3D </a:t>
            </a:r>
            <a:r>
              <a:rPr lang="de-DE" sz="1800" dirty="0" err="1" smtClean="0"/>
              <a:t>support</a:t>
            </a:r>
            <a:r>
              <a:rPr lang="de-DE" sz="1800" dirty="0" smtClean="0"/>
              <a:t>“				    458 </a:t>
            </a:r>
            <a:r>
              <a:rPr lang="de-DE" sz="1800" dirty="0" err="1" smtClean="0"/>
              <a:t>votes</a:t>
            </a:r>
            <a:endParaRPr lang="de-DE" sz="1800" dirty="0" smtClean="0"/>
          </a:p>
          <a:p>
            <a:pPr marL="514350" indent="-514350">
              <a:buAutoNum type="arabicPeriod" startAt="11"/>
            </a:pPr>
            <a:r>
              <a:rPr lang="de-DE" sz="1800" dirty="0" smtClean="0"/>
              <a:t>Platz	„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implement</a:t>
            </a:r>
            <a:r>
              <a:rPr lang="de-DE" sz="1800" dirty="0" smtClean="0"/>
              <a:t> </a:t>
            </a:r>
            <a:r>
              <a:rPr lang="de-DE" sz="1800" dirty="0" err="1" smtClean="0"/>
              <a:t>full</a:t>
            </a:r>
            <a:r>
              <a:rPr lang="de-DE" sz="1800" dirty="0" smtClean="0"/>
              <a:t> HTML </a:t>
            </a:r>
            <a:r>
              <a:rPr lang="de-DE" sz="1800" dirty="0" err="1" smtClean="0"/>
              <a:t>support</a:t>
            </a:r>
            <a:r>
              <a:rPr lang="de-DE" sz="1800" dirty="0" smtClean="0"/>
              <a:t>“ *		    455 </a:t>
            </a:r>
            <a:r>
              <a:rPr lang="de-DE" sz="1800" dirty="0" err="1" smtClean="0"/>
              <a:t>votes</a:t>
            </a:r>
            <a:endParaRPr lang="de-DE" sz="1800" dirty="0" smtClean="0"/>
          </a:p>
          <a:p>
            <a:pPr marL="514350" indent="-514350">
              <a:buAutoNum type="arabicPeriod" startAt="11"/>
            </a:pPr>
            <a:r>
              <a:rPr lang="de-DE" sz="1800" dirty="0" smtClean="0"/>
              <a:t>….</a:t>
            </a:r>
          </a:p>
          <a:p>
            <a:pPr marL="514350" indent="-514350">
              <a:buAutoNum type="arabicPeriod"/>
            </a:pPr>
            <a:endParaRPr lang="de-DE" sz="1800" dirty="0" smtClean="0"/>
          </a:p>
          <a:p>
            <a:pPr marL="514350" indent="-514350">
              <a:buNone/>
            </a:pPr>
            <a:r>
              <a:rPr lang="de-DE" sz="1800" dirty="0" smtClean="0"/>
              <a:t>* </a:t>
            </a:r>
            <a:r>
              <a:rPr lang="de-DE" sz="1800" dirty="0" err="1" smtClean="0"/>
              <a:t>Planned</a:t>
            </a:r>
            <a:r>
              <a:rPr lang="de-DE" sz="1800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Silverlight 4 </a:t>
            </a:r>
            <a:r>
              <a:rPr lang="de-DE" sz="1800" dirty="0" err="1" smtClean="0"/>
              <a:t>by</a:t>
            </a:r>
            <a:r>
              <a:rPr lang="de-DE" sz="1800" dirty="0" smtClean="0"/>
              <a:t> Tim Heuer</a:t>
            </a:r>
          </a:p>
        </p:txBody>
      </p:sp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Tooling</a:t>
            </a:r>
            <a:endParaRPr lang="de-DE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9354" y="2500306"/>
            <a:ext cx="3856960" cy="157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feld 7"/>
          <p:cNvSpPr txBox="1"/>
          <p:nvPr/>
        </p:nvSpPr>
        <p:spPr>
          <a:xfrm>
            <a:off x="857224" y="1403323"/>
            <a:ext cx="8001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Ab Visual Studio </a:t>
            </a:r>
            <a:r>
              <a:rPr lang="de-DE" sz="2800" dirty="0" smtClean="0">
                <a:solidFill>
                  <a:schemeClr val="bg1"/>
                </a:solidFill>
              </a:rPr>
              <a:t>2010 und Expression </a:t>
            </a:r>
            <a:r>
              <a:rPr lang="de-DE" sz="2800" dirty="0" err="1" smtClean="0">
                <a:solidFill>
                  <a:schemeClr val="bg1"/>
                </a:solidFill>
              </a:rPr>
              <a:t>Blend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r>
              <a:rPr lang="de-DE" sz="2800" dirty="0" smtClean="0">
                <a:solidFill>
                  <a:schemeClr val="bg1"/>
                </a:solidFill>
              </a:rPr>
              <a:t>4.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2066" y="3429000"/>
            <a:ext cx="3903879" cy="6703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feld 9"/>
          <p:cNvSpPr txBox="1"/>
          <p:nvPr/>
        </p:nvSpPr>
        <p:spPr>
          <a:xfrm>
            <a:off x="857224" y="5214950"/>
            <a:ext cx="807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</a:rPr>
              <a:t>Silverlight 4 </a:t>
            </a:r>
            <a:r>
              <a:rPr lang="de-DE" sz="2000" dirty="0" smtClean="0">
                <a:solidFill>
                  <a:schemeClr val="bg1"/>
                </a:solidFill>
              </a:rPr>
              <a:t>Tools </a:t>
            </a:r>
            <a:r>
              <a:rPr lang="de-DE" sz="2000" dirty="0" err="1" smtClean="0">
                <a:solidFill>
                  <a:schemeClr val="bg1"/>
                </a:solidFill>
              </a:rPr>
              <a:t>for</a:t>
            </a:r>
            <a:r>
              <a:rPr lang="de-DE" sz="2000" dirty="0" smtClean="0">
                <a:solidFill>
                  <a:schemeClr val="bg1"/>
                </a:solidFill>
              </a:rPr>
              <a:t> Visual Studio 2010 herunterladen von:</a:t>
            </a:r>
          </a:p>
          <a:p>
            <a:r>
              <a:rPr lang="de-DE" sz="2000" b="1" dirty="0" smtClean="0">
                <a:solidFill>
                  <a:schemeClr val="bg1"/>
                </a:solidFill>
              </a:rPr>
              <a:t>http://</a:t>
            </a:r>
            <a:r>
              <a:rPr lang="de-DE" sz="2000" b="1" dirty="0" smtClean="0">
                <a:solidFill>
                  <a:schemeClr val="bg1"/>
                </a:solidFill>
              </a:rPr>
              <a:t>silverlight.net/getstarted/silverlight-4/</a:t>
            </a:r>
            <a:endParaRPr lang="de-DE" sz="2000" b="1" dirty="0" smtClean="0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Business-</a:t>
            </a:r>
            <a:r>
              <a:rPr lang="de-DE" dirty="0" err="1" smtClean="0"/>
              <a:t>applications</a:t>
            </a:r>
            <a:endParaRPr lang="de-D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513" y="1643050"/>
            <a:ext cx="4752975" cy="3152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5922530" y="6367636"/>
            <a:ext cx="3185973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78" y="1916025"/>
            <a:ext cx="1888420" cy="23456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074" name="Titel 1"/>
          <p:cNvSpPr>
            <a:spLocks noGrp="1"/>
          </p:cNvSpPr>
          <p:nvPr>
            <p:ph type="title"/>
          </p:nvPr>
        </p:nvSpPr>
        <p:spPr>
          <a:xfrm>
            <a:off x="832048" y="708025"/>
            <a:ext cx="7772400" cy="64135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de-DE" dirty="0" smtClean="0"/>
              <a:t>Über mich</a:t>
            </a:r>
          </a:p>
        </p:txBody>
      </p:sp>
      <p:sp>
        <p:nvSpPr>
          <p:cNvPr id="3075" name="Inhaltsplatzhalter 3"/>
          <p:cNvSpPr>
            <a:spLocks noGrp="1"/>
          </p:cNvSpPr>
          <p:nvPr>
            <p:ph sz="half" idx="4294967295"/>
          </p:nvPr>
        </p:nvSpPr>
        <p:spPr>
          <a:xfrm>
            <a:off x="827584" y="4797152"/>
            <a:ext cx="4038600" cy="1040979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de-DE" b="1" dirty="0" smtClean="0"/>
              <a:t>Gregor Biswanger</a:t>
            </a:r>
          </a:p>
        </p:txBody>
      </p:sp>
      <p:sp>
        <p:nvSpPr>
          <p:cNvPr id="3076" name="Inhaltsplatzhalter 4"/>
          <p:cNvSpPr>
            <a:spLocks noGrp="1"/>
          </p:cNvSpPr>
          <p:nvPr>
            <p:ph sz="half" idx="4294967295"/>
          </p:nvPr>
        </p:nvSpPr>
        <p:spPr>
          <a:xfrm>
            <a:off x="4355976" y="764704"/>
            <a:ext cx="4824536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endParaRPr lang="de-DE" b="1" dirty="0" smtClean="0"/>
          </a:p>
          <a:p>
            <a:pPr eaLnBrk="1" hangingPunct="1"/>
            <a:r>
              <a:rPr lang="de-DE" sz="1800" dirty="0" smtClean="0"/>
              <a:t>Solution Architect und Silverlight Experte bei impuls Informationsmanagement GmbH.</a:t>
            </a:r>
          </a:p>
          <a:p>
            <a:pPr eaLnBrk="1" hangingPunct="1"/>
            <a:r>
              <a:rPr lang="de-DE" sz="1800" dirty="0" smtClean="0"/>
              <a:t>Freier Autor der </a:t>
            </a:r>
            <a:r>
              <a:rPr lang="de-DE" sz="1800" dirty="0" err="1" smtClean="0"/>
              <a:t>dotnetpro</a:t>
            </a:r>
            <a:r>
              <a:rPr lang="de-DE" sz="1800" dirty="0" smtClean="0"/>
              <a:t>, dot.net-</a:t>
            </a:r>
            <a:r>
              <a:rPr lang="de-DE" sz="1800" dirty="0" err="1" smtClean="0"/>
              <a:t>magazin</a:t>
            </a:r>
            <a:r>
              <a:rPr lang="de-DE" sz="1800" dirty="0" smtClean="0"/>
              <a:t>, visualstudio1, heise.de, </a:t>
            </a:r>
            <a:r>
              <a:rPr lang="de-DE" sz="1800" dirty="0" err="1" smtClean="0"/>
              <a:t>entwickler</a:t>
            </a:r>
            <a:r>
              <a:rPr lang="de-DE" sz="1800" dirty="0" smtClean="0"/>
              <a:t>-press und Microsoft Press.</a:t>
            </a:r>
          </a:p>
          <a:p>
            <a:pPr eaLnBrk="1" hangingPunct="1"/>
            <a:r>
              <a:rPr lang="de-DE" sz="1800" dirty="0" smtClean="0"/>
              <a:t>Video-Trainer bei video2brain</a:t>
            </a:r>
            <a:br>
              <a:rPr lang="de-DE" sz="1800" dirty="0" smtClean="0"/>
            </a:br>
            <a:r>
              <a:rPr lang="de-DE" sz="1800" dirty="0" smtClean="0"/>
              <a:t>(Addison-Wesley) und für Webcasts bei Microsoft.</a:t>
            </a:r>
          </a:p>
          <a:p>
            <a:pPr eaLnBrk="1" hangingPunct="1"/>
            <a:r>
              <a:rPr lang="de-DE" sz="1800" dirty="0" err="1" smtClean="0"/>
              <a:t>Speaker</a:t>
            </a:r>
            <a:r>
              <a:rPr lang="de-DE" sz="1800" dirty="0" smtClean="0"/>
              <a:t> auf Konferenzen und User Groups.</a:t>
            </a:r>
          </a:p>
          <a:p>
            <a:pPr eaLnBrk="1" hangingPunct="1"/>
            <a:r>
              <a:rPr lang="de-DE" sz="1800" dirty="0" smtClean="0"/>
              <a:t>Freie Projekte: </a:t>
            </a:r>
            <a:br>
              <a:rPr lang="de-DE" sz="1800" dirty="0" smtClean="0"/>
            </a:br>
            <a:r>
              <a:rPr lang="de-DE" sz="1800" b="1" dirty="0" smtClean="0">
                <a:solidFill>
                  <a:srgbClr val="001746"/>
                </a:solidFill>
              </a:rPr>
              <a:t>www.azure-forum.net</a:t>
            </a:r>
          </a:p>
        </p:txBody>
      </p:sp>
      <p:pic>
        <p:nvPicPr>
          <p:cNvPr id="11" name="Picture 10" descr="MVP-Logo-sm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1928" y="3479279"/>
            <a:ext cx="552450" cy="885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827584" y="5322694"/>
            <a:ext cx="3069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Microsoft MVP für Client </a:t>
            </a:r>
            <a:r>
              <a:rPr lang="de-DE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App</a:t>
            </a:r>
            <a:r>
              <a:rPr lang="de-DE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de-DE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Dev</a:t>
            </a:r>
            <a:endParaRPr lang="en-US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797152"/>
            <a:ext cx="1188894" cy="1750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670" y="4774840"/>
            <a:ext cx="1183211" cy="1750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hteck 9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115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Business-</a:t>
            </a:r>
            <a:r>
              <a:rPr lang="de-DE" dirty="0" err="1" smtClean="0"/>
              <a:t>Applications</a:t>
            </a:r>
            <a:r>
              <a:rPr lang="de-DE" dirty="0" smtClean="0"/>
              <a:t> im Detail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Druckerunterstützung</a:t>
            </a:r>
          </a:p>
          <a:p>
            <a:r>
              <a:rPr lang="de-DE" sz="2400" dirty="0" smtClean="0"/>
              <a:t>Clipboard Zugriff</a:t>
            </a:r>
          </a:p>
          <a:p>
            <a:r>
              <a:rPr lang="de-DE" sz="2400" dirty="0" smtClean="0"/>
              <a:t>Rechts-Klick (für eigene Kontextmenüs)</a:t>
            </a:r>
          </a:p>
          <a:p>
            <a:r>
              <a:rPr lang="de-DE" sz="2400" dirty="0" err="1" smtClean="0"/>
              <a:t>RichText</a:t>
            </a:r>
            <a:r>
              <a:rPr lang="de-DE" sz="2400" dirty="0" smtClean="0"/>
              <a:t> Editor </a:t>
            </a:r>
            <a:r>
              <a:rPr lang="de-DE" sz="2400" dirty="0" err="1" smtClean="0"/>
              <a:t>Control</a:t>
            </a:r>
            <a:endParaRPr lang="de-DE" sz="2400" dirty="0" smtClean="0"/>
          </a:p>
          <a:p>
            <a:r>
              <a:rPr lang="de-DE" sz="2400" dirty="0" smtClean="0"/>
              <a:t>Drag &amp; Drop (innerhalb und von außen)</a:t>
            </a:r>
          </a:p>
          <a:p>
            <a:r>
              <a:rPr lang="de-DE" sz="2400" dirty="0" smtClean="0"/>
              <a:t>HTML Host</a:t>
            </a:r>
          </a:p>
          <a:p>
            <a:r>
              <a:rPr lang="de-DE" sz="2400" dirty="0" err="1" smtClean="0"/>
              <a:t>Implicit</a:t>
            </a:r>
            <a:r>
              <a:rPr lang="de-DE" sz="2400" dirty="0" smtClean="0"/>
              <a:t> Styles (automatischer Style für alle Buttons, etc.)</a:t>
            </a:r>
          </a:p>
          <a:p>
            <a:r>
              <a:rPr lang="de-DE" sz="2400" dirty="0" err="1" smtClean="0"/>
              <a:t>ICommand</a:t>
            </a:r>
            <a:r>
              <a:rPr lang="de-DE" sz="2400" dirty="0" smtClean="0"/>
              <a:t> wird von Controls verwendet</a:t>
            </a:r>
          </a:p>
          <a:p>
            <a:r>
              <a:rPr lang="de-DE" sz="2400" dirty="0" smtClean="0"/>
              <a:t>Mouse </a:t>
            </a:r>
            <a:r>
              <a:rPr lang="de-DE" sz="2400" dirty="0" err="1" smtClean="0"/>
              <a:t>Wheel</a:t>
            </a:r>
            <a:r>
              <a:rPr lang="de-DE" sz="2400" dirty="0" smtClean="0"/>
              <a:t> Support</a:t>
            </a:r>
            <a:endParaRPr lang="de-DE" sz="2400" dirty="0"/>
          </a:p>
        </p:txBody>
      </p:sp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Business-</a:t>
            </a:r>
            <a:r>
              <a:rPr lang="de-DE" dirty="0" err="1" smtClean="0"/>
              <a:t>Applications</a:t>
            </a:r>
            <a:r>
              <a:rPr lang="de-DE" dirty="0" smtClean="0"/>
              <a:t> Demo</a:t>
            </a:r>
            <a:endParaRPr lang="de-DE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1571612"/>
            <a:ext cx="6284958" cy="3387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Data &amp; Networking</a:t>
            </a:r>
            <a:endParaRPr lang="de-DE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0" y="1428736"/>
            <a:ext cx="2857520" cy="3807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Data &amp; Networking im Detail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Data Binding Verbesserungen</a:t>
            </a:r>
          </a:p>
          <a:p>
            <a:r>
              <a:rPr lang="de-DE" sz="2800" dirty="0" err="1" smtClean="0"/>
              <a:t>Shared</a:t>
            </a:r>
            <a:r>
              <a:rPr lang="de-DE" sz="2800" dirty="0" smtClean="0"/>
              <a:t> </a:t>
            </a:r>
            <a:r>
              <a:rPr lang="de-DE" sz="2800" dirty="0" err="1" smtClean="0"/>
              <a:t>Assemblies</a:t>
            </a:r>
            <a:endParaRPr lang="de-DE" sz="2800" dirty="0" smtClean="0"/>
          </a:p>
          <a:p>
            <a:r>
              <a:rPr lang="de-DE" sz="2800" dirty="0" smtClean="0"/>
              <a:t>UDP Multicast (für Peer-</a:t>
            </a:r>
            <a:r>
              <a:rPr lang="de-DE" sz="2800" dirty="0" err="1" smtClean="0"/>
              <a:t>to</a:t>
            </a:r>
            <a:r>
              <a:rPr lang="de-DE" sz="2800" dirty="0" smtClean="0"/>
              <a:t>-Peer Verbindungen)</a:t>
            </a:r>
          </a:p>
          <a:p>
            <a:r>
              <a:rPr lang="de-DE" sz="2800" dirty="0" smtClean="0"/>
              <a:t>REST Verbesserungen</a:t>
            </a:r>
          </a:p>
          <a:p>
            <a:r>
              <a:rPr lang="de-DE" sz="2800" dirty="0" smtClean="0"/>
              <a:t>WCF TCP Channel (net.tcp)</a:t>
            </a:r>
          </a:p>
          <a:p>
            <a:r>
              <a:rPr lang="de-DE" sz="2800" dirty="0" smtClean="0"/>
              <a:t>WCF RIA Services</a:t>
            </a:r>
            <a:endParaRPr lang="de-DE" sz="2800" dirty="0"/>
          </a:p>
        </p:txBody>
      </p:sp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Data &amp; Networking DEMO</a:t>
            </a:r>
            <a:endParaRPr lang="de-DE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1803" y="1525516"/>
            <a:ext cx="3000396" cy="3260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media</a:t>
            </a:r>
            <a:endParaRPr lang="de-DE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36" y="1571612"/>
            <a:ext cx="4000528" cy="3068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Media im </a:t>
            </a:r>
            <a:r>
              <a:rPr lang="de-DE" dirty="0" err="1" smtClean="0"/>
              <a:t>detail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Webcam &amp; </a:t>
            </a:r>
            <a:r>
              <a:rPr lang="de-DE" dirty="0" err="1" smtClean="0"/>
              <a:t>Microphone</a:t>
            </a:r>
            <a:r>
              <a:rPr lang="de-DE" dirty="0" smtClean="0"/>
              <a:t> Support</a:t>
            </a:r>
          </a:p>
          <a:p>
            <a:r>
              <a:rPr lang="de-DE" dirty="0" smtClean="0"/>
              <a:t>DRM (Digitale Rechteverwaltung) auch Offline</a:t>
            </a:r>
          </a:p>
          <a:p>
            <a:r>
              <a:rPr lang="de-DE" dirty="0" smtClean="0"/>
              <a:t>H.264 HD Codec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Media </a:t>
            </a:r>
            <a:r>
              <a:rPr lang="de-DE" dirty="0" err="1" smtClean="0"/>
              <a:t>demo</a:t>
            </a:r>
            <a:endParaRPr lang="de-DE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2672" y="1857364"/>
            <a:ext cx="3578658" cy="2857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Beyond</a:t>
            </a:r>
            <a:r>
              <a:rPr lang="de-DE" dirty="0" smtClean="0"/>
              <a:t> Browser</a:t>
            </a:r>
            <a:endParaRPr lang="de-DE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4724" y="1500174"/>
            <a:ext cx="3834552" cy="38576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Beyond</a:t>
            </a:r>
            <a:r>
              <a:rPr lang="de-DE" dirty="0" smtClean="0"/>
              <a:t> Browser im </a:t>
            </a:r>
            <a:r>
              <a:rPr lang="de-DE" dirty="0" err="1" smtClean="0"/>
              <a:t>detail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err="1" smtClean="0"/>
              <a:t>Windowing</a:t>
            </a:r>
            <a:r>
              <a:rPr lang="de-DE" sz="2800" dirty="0" smtClean="0"/>
              <a:t> API (Fenstergröße setzen) </a:t>
            </a:r>
          </a:p>
          <a:p>
            <a:r>
              <a:rPr lang="de-DE" sz="2800" dirty="0" err="1" smtClean="0"/>
              <a:t>Notification</a:t>
            </a:r>
            <a:r>
              <a:rPr lang="de-DE" sz="2800" dirty="0" smtClean="0"/>
              <a:t> Popups (erlaubt kleine Popupfenster, ähnlich wie bei Outlook, wenn eine neue Email eingetroffen ist) </a:t>
            </a:r>
          </a:p>
          <a:p>
            <a:r>
              <a:rPr lang="de-DE" sz="2800" dirty="0" smtClean="0"/>
              <a:t>HTML-Browser-</a:t>
            </a:r>
            <a:r>
              <a:rPr lang="de-DE" sz="2800" dirty="0" err="1" smtClean="0"/>
              <a:t>Control</a:t>
            </a:r>
            <a:r>
              <a:rPr lang="de-DE" sz="2800" dirty="0" smtClean="0"/>
              <a:t> funktioniert NUR bei OOB</a:t>
            </a:r>
          </a:p>
          <a:p>
            <a:r>
              <a:rPr lang="de-DE" sz="2800" dirty="0" smtClean="0"/>
              <a:t>Drop Target (Drag &amp; Drop von außerhalb der </a:t>
            </a:r>
            <a:r>
              <a:rPr lang="de-DE" sz="2800" dirty="0" err="1" smtClean="0"/>
              <a:t>Appikation</a:t>
            </a:r>
            <a:r>
              <a:rPr lang="de-DE" sz="2800" dirty="0" smtClean="0"/>
              <a:t>) funktioniert auch bei OOB</a:t>
            </a:r>
          </a:p>
          <a:p>
            <a:r>
              <a:rPr lang="de-DE" sz="2800" dirty="0" err="1" smtClean="0"/>
              <a:t>Full</a:t>
            </a:r>
            <a:r>
              <a:rPr lang="de-DE" sz="2800" dirty="0" smtClean="0"/>
              <a:t>-Trust Modus</a:t>
            </a:r>
            <a:endParaRPr lang="de-DE" sz="2800" dirty="0"/>
          </a:p>
        </p:txBody>
      </p:sp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reise kann beginnen…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6863" y="1414463"/>
            <a:ext cx="6010275" cy="4029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hteck 2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Full-trust</a:t>
            </a:r>
            <a:r>
              <a:rPr lang="de-DE" dirty="0" smtClean="0"/>
              <a:t> im </a:t>
            </a:r>
            <a:r>
              <a:rPr lang="de-DE" dirty="0" err="1" smtClean="0"/>
              <a:t>detail</a:t>
            </a:r>
            <a:endParaRPr lang="de-DE" dirty="0"/>
          </a:p>
        </p:txBody>
      </p:sp>
      <p:pic>
        <p:nvPicPr>
          <p:cNvPr id="3" name="Grafik 2" descr="sanduh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6836" y="1897074"/>
            <a:ext cx="2542750" cy="38179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377403" y="1428736"/>
            <a:ext cx="310553" cy="2857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feld 4"/>
          <p:cNvSpPr txBox="1"/>
          <p:nvPr/>
        </p:nvSpPr>
        <p:spPr>
          <a:xfrm>
            <a:off x="5647136" y="1357298"/>
            <a:ext cx="1739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bg1"/>
                </a:solidFill>
              </a:rPr>
              <a:t>iexplore.exe</a:t>
            </a:r>
            <a:endParaRPr lang="de-DE" sz="2400" b="1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935239" y="1357298"/>
            <a:ext cx="199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bg1"/>
                </a:solidFill>
              </a:rPr>
              <a:t>sllauncher.exe</a:t>
            </a:r>
            <a:endParaRPr lang="de-DE" sz="2400" b="1" dirty="0">
              <a:solidFill>
                <a:schemeClr val="bg1"/>
              </a:solidFill>
            </a:endParaRP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72588" y="2071678"/>
            <a:ext cx="1137679" cy="7858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8049" y="1428736"/>
            <a:ext cx="415104" cy="2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034" y="1928802"/>
            <a:ext cx="4059110" cy="30003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43696" y="2928934"/>
            <a:ext cx="2602978" cy="114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hteck 10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Full-trust</a:t>
            </a:r>
            <a:r>
              <a:rPr lang="de-DE" dirty="0" smtClean="0"/>
              <a:t> im </a:t>
            </a:r>
            <a:r>
              <a:rPr lang="de-DE" dirty="0" err="1" smtClean="0"/>
              <a:t>detail</a:t>
            </a:r>
            <a:endParaRPr lang="de-DE" dirty="0"/>
          </a:p>
        </p:txBody>
      </p:sp>
      <p:sp>
        <p:nvSpPr>
          <p:cNvPr id="3" name="Inhaltsplatzhalt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de-DE" sz="2800" dirty="0" smtClean="0">
                <a:solidFill>
                  <a:schemeClr val="bg1"/>
                </a:solidFill>
              </a:rPr>
              <a:t>Eigenen Fensterrahmen (Custom Chrome) gestalten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de-DE" sz="2800" dirty="0" smtClean="0">
                <a:solidFill>
                  <a:schemeClr val="bg1"/>
                </a:solidFill>
              </a:rPr>
              <a:t>Zugriff auf das lokale Dateisystem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de-DE" sz="2800" dirty="0" smtClean="0">
                <a:solidFill>
                  <a:schemeClr val="bg1"/>
                </a:solidFill>
              </a:rPr>
              <a:t>Cross-Domain Netzwerkzugriffe durchführen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de-DE" sz="2800" dirty="0" smtClean="0">
                <a:solidFill>
                  <a:schemeClr val="bg1"/>
                </a:solidFill>
              </a:rPr>
              <a:t>Tastatur im Fullscreen Modus verwenden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de-DE" sz="2800" dirty="0" smtClean="0">
                <a:solidFill>
                  <a:schemeClr val="bg1"/>
                </a:solidFill>
              </a:rPr>
              <a:t>Auf externe Hardware zugreifen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de-DE" sz="2800" dirty="0" smtClean="0">
                <a:solidFill>
                  <a:schemeClr val="bg1"/>
                </a:solidFill>
              </a:rPr>
              <a:t>COM </a:t>
            </a:r>
            <a:r>
              <a:rPr lang="de-DE" sz="2800" dirty="0" err="1" smtClean="0">
                <a:solidFill>
                  <a:schemeClr val="bg1"/>
                </a:solidFill>
              </a:rPr>
              <a:t>Interop</a:t>
            </a:r>
            <a:r>
              <a:rPr lang="de-DE" sz="2800" dirty="0" smtClean="0">
                <a:solidFill>
                  <a:schemeClr val="bg1"/>
                </a:solidFill>
              </a:rPr>
              <a:t> Zugriff (nur unter Windows) z.B. um Microsoft Office verwenden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Beyond</a:t>
            </a:r>
            <a:r>
              <a:rPr lang="de-DE" dirty="0" smtClean="0"/>
              <a:t> Browser </a:t>
            </a:r>
            <a:r>
              <a:rPr lang="de-DE" dirty="0" err="1" smtClean="0"/>
              <a:t>demo</a:t>
            </a:r>
            <a:endParaRPr lang="de-DE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8013" y="1519238"/>
            <a:ext cx="2847975" cy="3819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Silverlight 4 ist faszinierend</a:t>
            </a:r>
            <a:endParaRPr lang="de-DE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5963" y="1857364"/>
            <a:ext cx="5172075" cy="2543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schnell Die letzten </a:t>
            </a:r>
            <a:r>
              <a:rPr lang="de-DE" dirty="0" err="1" smtClean="0"/>
              <a:t>infos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Doppelte Performance</a:t>
            </a:r>
          </a:p>
          <a:p>
            <a:r>
              <a:rPr lang="de-DE" dirty="0" smtClean="0"/>
              <a:t>30% schnellere Startzeit</a:t>
            </a:r>
          </a:p>
          <a:p>
            <a:r>
              <a:rPr lang="de-DE" dirty="0" smtClean="0"/>
              <a:t>Google Chrome wird offiziell unterstützt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Doch jetzt wieder, zurück in die Gegenwart...</a:t>
            </a:r>
            <a:endParaRPr lang="de-DE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16" y="1809754"/>
            <a:ext cx="2650313" cy="39052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Aktueller </a:t>
            </a:r>
            <a:r>
              <a:rPr lang="de-DE" dirty="0" err="1" smtClean="0"/>
              <a:t>zeitpunkt</a:t>
            </a:r>
            <a:r>
              <a:rPr lang="de-DE" dirty="0" smtClean="0"/>
              <a:t>: </a:t>
            </a:r>
            <a:r>
              <a:rPr lang="de-DE" dirty="0" smtClean="0"/>
              <a:t>22.03.2011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None/>
            </a:pPr>
            <a:r>
              <a:rPr lang="de-DE" dirty="0" smtClean="0"/>
              <a:t>Willkommen zurück!</a:t>
            </a:r>
          </a:p>
          <a:p>
            <a:r>
              <a:rPr lang="de-DE" dirty="0" smtClean="0"/>
              <a:t>Silverlight </a:t>
            </a:r>
            <a:r>
              <a:rPr lang="de-DE" dirty="0" smtClean="0"/>
              <a:t>5 CTP kommt erst noch ca. April 2011</a:t>
            </a:r>
            <a:endParaRPr lang="de-DE" dirty="0" smtClean="0"/>
          </a:p>
        </p:txBody>
      </p:sp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 fontScale="90000"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de-DE" sz="8800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FRAGEN</a:t>
            </a:r>
            <a:r>
              <a:rPr lang="de-DE" sz="880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?</a:t>
            </a:r>
            <a:endParaRPr lang="de-DE" sz="880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358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8856" y="404664"/>
            <a:ext cx="8126288" cy="1143000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 „WPF 4 und Silverlight 4 gegen Krebs!“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7170" name="Picture 2" descr="C:\Users\GBI\Pictures\Von WindowsPhone7Work\Filmrolle\WP_00045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25" y="2060848"/>
            <a:ext cx="3936437" cy="2952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171" name="Picture 3" descr="C:\Users\GBI\Pictures\WPF 4 und Silverlight 4 - special edi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780928"/>
            <a:ext cx="3600400" cy="2700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Rechteck 4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856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7584" y="260648"/>
            <a:ext cx="7550224" cy="1143000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 Die Media-Sponsoren!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6939"/>
            <a:ext cx="323850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90338"/>
            <a:ext cx="3182977" cy="250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 descr="C:\Users\GBI\AppData\Local\Temp\SNAGHTML5a92c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507721"/>
            <a:ext cx="3316238" cy="260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GBI\AppData\Local\Temp\SNAGHTML5a9e98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615974"/>
            <a:ext cx="3172222" cy="249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042" y="3575170"/>
            <a:ext cx="2769406" cy="2177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03163"/>
            <a:ext cx="2664296" cy="2095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4" name="Picture 12" descr="C:\Users\GBI\AppData\Local\Temp\SNAGHTML5ac972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649779"/>
            <a:ext cx="2412268" cy="189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919115"/>
            <a:ext cx="2304256" cy="1816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827263"/>
            <a:ext cx="2448272" cy="192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7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514" y="4664022"/>
            <a:ext cx="2439990" cy="192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8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229200"/>
            <a:ext cx="1944216" cy="1528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9" name="Picture 1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333" y="5616198"/>
            <a:ext cx="1382767" cy="1087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757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Aktuelles </a:t>
            </a:r>
            <a:r>
              <a:rPr lang="de-DE" dirty="0" err="1" smtClean="0"/>
              <a:t>jahr</a:t>
            </a:r>
            <a:r>
              <a:rPr lang="de-DE" dirty="0" smtClean="0"/>
              <a:t>: 2007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0988401">
            <a:off x="2455502" y="1997011"/>
            <a:ext cx="4941464" cy="3155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de-DE" dirty="0" smtClean="0"/>
              <a:t>Dotnet-Blog.NET</a:t>
            </a:r>
            <a:endParaRPr lang="de-DE" dirty="0"/>
          </a:p>
        </p:txBody>
      </p:sp>
      <p:sp>
        <p:nvSpPr>
          <p:cNvPr id="39939" name="Textplatzhalter 5"/>
          <p:cNvSpPr>
            <a:spLocks noGrp="1"/>
          </p:cNvSpPr>
          <p:nvPr>
            <p:ph idx="1"/>
          </p:nvPr>
        </p:nvSpPr>
        <p:spPr>
          <a:xfrm>
            <a:off x="457200" y="1340768"/>
            <a:ext cx="4690864" cy="341724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de-DE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Weitere </a:t>
            </a:r>
            <a:r>
              <a:rPr lang="de-DE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interessante Artikel über .NET </a:t>
            </a:r>
            <a:r>
              <a:rPr lang="de-DE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auf DotNet-Blog.NET</a:t>
            </a:r>
            <a:r>
              <a:rPr lang="de-DE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…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88840"/>
            <a:ext cx="2814556" cy="3024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hteck 5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29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 bwMode="auto">
          <a:xfrm>
            <a:off x="687388" y="274638"/>
            <a:ext cx="7413625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de-DE" dirty="0" smtClean="0"/>
              <a:t>Verlosung der DVD </a:t>
            </a:r>
            <a:br>
              <a:rPr lang="de-DE" dirty="0" smtClean="0"/>
            </a:br>
            <a:r>
              <a:rPr lang="de-DE" dirty="0" smtClean="0"/>
              <a:t>„WPF 4 und Silverlight 4“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063" y="2060848"/>
            <a:ext cx="2384932" cy="3528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99" y="2808312"/>
            <a:ext cx="1693105" cy="249289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51103" y="3288759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 smtClean="0"/>
              <a:t>+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892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3"/>
          <p:cNvSpPr>
            <a:spLocks noGrp="1"/>
          </p:cNvSpPr>
          <p:nvPr>
            <p:ph type="ctrTitle"/>
          </p:nvPr>
        </p:nvSpPr>
        <p:spPr bwMode="auto">
          <a:xfrm>
            <a:off x="755650" y="2420938"/>
            <a:ext cx="7777163" cy="1800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8000" smtClean="0"/>
              <a:t>Vielen Dank!</a:t>
            </a:r>
          </a:p>
        </p:txBody>
      </p:sp>
      <p:sp>
        <p:nvSpPr>
          <p:cNvPr id="10243" name="Untertitel 4"/>
          <p:cNvSpPr>
            <a:spLocks noGrp="1"/>
          </p:cNvSpPr>
          <p:nvPr>
            <p:ph type="subTitle" idx="4294967295"/>
          </p:nvPr>
        </p:nvSpPr>
        <p:spPr bwMode="auto">
          <a:xfrm>
            <a:off x="1795463" y="4148138"/>
            <a:ext cx="5945187" cy="17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r>
              <a:rPr lang="de-DE" dirty="0" smtClean="0"/>
              <a:t>Gregor Biswanger</a:t>
            </a:r>
          </a:p>
        </p:txBody>
      </p:sp>
      <p:sp>
        <p:nvSpPr>
          <p:cNvPr id="5" name="Rechteck 4"/>
          <p:cNvSpPr/>
          <p:nvPr/>
        </p:nvSpPr>
        <p:spPr>
          <a:xfrm>
            <a:off x="0" y="5760640"/>
            <a:ext cx="9144000" cy="11247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107504" y="5733256"/>
            <a:ext cx="52138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</a:rPr>
              <a:t>E-Mail:	gregor.biswanger@impuls-nbg.de</a:t>
            </a:r>
          </a:p>
          <a:p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</a:rPr>
              <a:t>Blog: 	DotNet-Blog.NET</a:t>
            </a:r>
          </a:p>
          <a:p>
            <a:r>
              <a:rPr lang="de-DE" sz="1600" dirty="0" err="1" smtClean="0">
                <a:solidFill>
                  <a:schemeClr val="bg1">
                    <a:lumMod val="65000"/>
                  </a:schemeClr>
                </a:solidFill>
              </a:rPr>
              <a:t>Twitter</a:t>
            </a:r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</a:rPr>
              <a:t>:	twitter.com/</a:t>
            </a:r>
            <a:r>
              <a:rPr lang="de-DE" sz="1600" dirty="0" err="1" smtClean="0">
                <a:solidFill>
                  <a:schemeClr val="bg1">
                    <a:lumMod val="65000"/>
                  </a:schemeClr>
                </a:solidFill>
              </a:rPr>
              <a:t>BFreakout</a:t>
            </a:r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de-DE" sz="16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1600" dirty="0" err="1" smtClean="0">
                <a:solidFill>
                  <a:schemeClr val="bg1">
                    <a:lumMod val="65000"/>
                  </a:schemeClr>
                </a:solidFill>
              </a:rPr>
              <a:t>Xing</a:t>
            </a:r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</a:rPr>
              <a:t>:	https://www.xing.com/profile/Gregor_Biswanger</a:t>
            </a:r>
            <a:endParaRPr lang="de-DE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259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 </a:t>
            </a:r>
            <a:r>
              <a:rPr lang="de-DE" dirty="0" err="1" smtClean="0"/>
              <a:t>referenzen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 err="1" smtClean="0"/>
              <a:t>echoplex</a:t>
            </a:r>
            <a:r>
              <a:rPr lang="de-DE" sz="1400" dirty="0" smtClean="0"/>
              <a:t> - </a:t>
            </a:r>
            <a:r>
              <a:rPr lang="de-DE" sz="1400" dirty="0" smtClean="0">
                <a:hlinkClick r:id="rId2"/>
              </a:rPr>
              <a:t>http://www.flickr.com/photos/streetpreacher/2468100606/</a:t>
            </a:r>
            <a:endParaRPr lang="de-DE" sz="1400" dirty="0" smtClean="0"/>
          </a:p>
          <a:p>
            <a:r>
              <a:rPr lang="de-DE" sz="1400" dirty="0" err="1" smtClean="0"/>
              <a:t>xaml</a:t>
            </a:r>
            <a:r>
              <a:rPr lang="de-DE" sz="1400" dirty="0" smtClean="0"/>
              <a:t> - </a:t>
            </a:r>
            <a:r>
              <a:rPr lang="de-DE" sz="1400" dirty="0" smtClean="0">
                <a:hlinkClick r:id="rId3"/>
              </a:rPr>
              <a:t>http://www.flickr.com/photos/timhussey/623483490/</a:t>
            </a:r>
            <a:endParaRPr lang="de-DE" sz="1400" dirty="0" smtClean="0"/>
          </a:p>
          <a:p>
            <a:r>
              <a:rPr lang="de-DE" sz="1400" dirty="0" smtClean="0"/>
              <a:t>Interactive </a:t>
            </a:r>
            <a:r>
              <a:rPr lang="de-DE" sz="1400" dirty="0" err="1" smtClean="0"/>
              <a:t>Bags</a:t>
            </a:r>
            <a:r>
              <a:rPr lang="de-DE" sz="1400" dirty="0" smtClean="0"/>
              <a:t> - </a:t>
            </a:r>
            <a:r>
              <a:rPr lang="de-DE" sz="1400" dirty="0" smtClean="0">
                <a:hlinkClick r:id="rId4"/>
              </a:rPr>
              <a:t>http://www.flickr.com/photos/kfarwell/415669523/</a:t>
            </a:r>
            <a:endParaRPr lang="de-DE" sz="1400" dirty="0" smtClean="0"/>
          </a:p>
          <a:p>
            <a:r>
              <a:rPr lang="en-US" sz="1400" dirty="0" smtClean="0"/>
              <a:t>We fly together or not at all. - </a:t>
            </a:r>
            <a:r>
              <a:rPr lang="en-US" sz="1400" dirty="0" smtClean="0">
                <a:hlinkClick r:id="rId5"/>
              </a:rPr>
              <a:t>http://www.flickr.com/photos/aknacer/2754569187/</a:t>
            </a:r>
            <a:endParaRPr lang="en-US" sz="1400" dirty="0" smtClean="0"/>
          </a:p>
          <a:p>
            <a:r>
              <a:rPr lang="en-US" sz="1400" dirty="0" smtClean="0"/>
              <a:t>Hackers 1992 - </a:t>
            </a:r>
            <a:r>
              <a:rPr lang="en-US" sz="1400" dirty="0" smtClean="0">
                <a:hlinkClick r:id="rId6"/>
              </a:rPr>
              <a:t>http://www.flickr.com/photos/multi_colored/303766075/</a:t>
            </a:r>
            <a:endParaRPr lang="en-US" sz="1400" dirty="0" smtClean="0"/>
          </a:p>
          <a:p>
            <a:r>
              <a:rPr lang="en-US" sz="1400" dirty="0" smtClean="0"/>
              <a:t>Silverlight in the House.. - </a:t>
            </a:r>
            <a:r>
              <a:rPr lang="en-US" sz="1400" dirty="0" smtClean="0">
                <a:hlinkClick r:id="rId7"/>
              </a:rPr>
              <a:t>http://www.flickr.com/photos/mossyblog/1540275182/</a:t>
            </a:r>
            <a:endParaRPr lang="en-US" sz="1400" dirty="0" smtClean="0"/>
          </a:p>
          <a:p>
            <a:r>
              <a:rPr lang="en-US" sz="1400" dirty="0" smtClean="0"/>
              <a:t>the </a:t>
            </a:r>
            <a:r>
              <a:rPr lang="en-US" sz="1400" dirty="0" err="1" smtClean="0"/>
              <a:t>silverlight</a:t>
            </a:r>
            <a:r>
              <a:rPr lang="en-US" sz="1400" dirty="0" smtClean="0"/>
              <a:t> kid - </a:t>
            </a:r>
            <a:r>
              <a:rPr lang="en-US" sz="1400" dirty="0" smtClean="0">
                <a:hlinkClick r:id="rId8"/>
              </a:rPr>
              <a:t>http://www.flickr.com/photos/delicategenius/1451623507/</a:t>
            </a:r>
            <a:endParaRPr lang="en-US" sz="1400" dirty="0" smtClean="0"/>
          </a:p>
          <a:p>
            <a:r>
              <a:rPr lang="en-US" sz="1400" dirty="0" smtClean="0"/>
              <a:t>~ stork ~ </a:t>
            </a:r>
            <a:r>
              <a:rPr lang="en-US" sz="1400" dirty="0" err="1" smtClean="0"/>
              <a:t>storch</a:t>
            </a:r>
            <a:r>
              <a:rPr lang="en-US" sz="1400" dirty="0" smtClean="0"/>
              <a:t> ~ ;-)) - </a:t>
            </a:r>
            <a:r>
              <a:rPr lang="en-US" sz="1400" dirty="0" smtClean="0">
                <a:hlinkClick r:id="rId9"/>
              </a:rPr>
              <a:t>http://www.flickr.com/photos/together8/2540969710/</a:t>
            </a:r>
            <a:endParaRPr lang="en-US" sz="1400" dirty="0" smtClean="0"/>
          </a:p>
          <a:p>
            <a:r>
              <a:rPr lang="en-US" sz="1400" dirty="0" smtClean="0"/>
              <a:t>the first steps - </a:t>
            </a:r>
            <a:r>
              <a:rPr lang="en-US" sz="1400" dirty="0" smtClean="0">
                <a:hlinkClick r:id="rId10"/>
              </a:rPr>
              <a:t>http://www.flickr.com/photos/alexdoris/311463654/</a:t>
            </a:r>
            <a:endParaRPr lang="en-US" sz="1400" dirty="0" smtClean="0"/>
          </a:p>
          <a:p>
            <a:r>
              <a:rPr lang="en-US" sz="1400" dirty="0" err="1" smtClean="0"/>
              <a:t>Flickr</a:t>
            </a:r>
            <a:r>
              <a:rPr lang="en-US" sz="1400" dirty="0" smtClean="0"/>
              <a:t> me. Here - </a:t>
            </a:r>
            <a:r>
              <a:rPr lang="en-US" sz="1400" dirty="0" smtClean="0">
                <a:hlinkClick r:id="rId11"/>
              </a:rPr>
              <a:t>http://www.flickr.com/photos/neumeyer/57268577/</a:t>
            </a:r>
            <a:endParaRPr lang="en-US" sz="1400" dirty="0" smtClean="0"/>
          </a:p>
          <a:p>
            <a:r>
              <a:rPr lang="en-US" sz="1400" dirty="0" smtClean="0"/>
              <a:t>Dandelion blown away 02 - </a:t>
            </a:r>
            <a:r>
              <a:rPr lang="en-US" sz="1400" dirty="0" smtClean="0">
                <a:hlinkClick r:id="rId12"/>
              </a:rPr>
              <a:t>http://www.flickr.com/photos/wetwater/145030966/</a:t>
            </a:r>
            <a:endParaRPr lang="en-US" sz="1400" dirty="0" smtClean="0"/>
          </a:p>
          <a:p>
            <a:r>
              <a:rPr lang="en-US" sz="1400" dirty="0" err="1" smtClean="0"/>
              <a:t>Fotowoche</a:t>
            </a:r>
            <a:r>
              <a:rPr lang="en-US" sz="1400" dirty="0" smtClean="0"/>
              <a:t> Sanduhr-2 - </a:t>
            </a:r>
            <a:r>
              <a:rPr lang="en-US" sz="1400" dirty="0" smtClean="0">
                <a:hlinkClick r:id="rId13"/>
              </a:rPr>
              <a:t>http://www.flickr.com/photos/28518723@N03/2660025811/</a:t>
            </a:r>
            <a:endParaRPr lang="en-US" sz="1400" dirty="0" smtClean="0"/>
          </a:p>
          <a:p>
            <a:r>
              <a:rPr lang="en-US" sz="1400" dirty="0" smtClean="0"/>
              <a:t>Long Beach Harbor ... - </a:t>
            </a:r>
            <a:r>
              <a:rPr lang="en-US" sz="1400" dirty="0" smtClean="0">
                <a:hlinkClick r:id="rId14"/>
              </a:rPr>
              <a:t>http://www.flickr.com/photos/thomashawk/3147786573/</a:t>
            </a:r>
            <a:endParaRPr lang="en-US" sz="1400" dirty="0" smtClean="0"/>
          </a:p>
          <a:p>
            <a:r>
              <a:rPr lang="de-DE" sz="1400" dirty="0" smtClean="0"/>
              <a:t>Mein großer Bruder Christoph - </a:t>
            </a:r>
            <a:r>
              <a:rPr lang="de-DE" sz="1400" dirty="0" smtClean="0">
                <a:hlinkClick r:id="rId15"/>
              </a:rPr>
              <a:t>http://www.flickr.com/photos/galarapid/2713746982/</a:t>
            </a:r>
            <a:endParaRPr lang="de-DE" sz="1400" dirty="0" smtClean="0"/>
          </a:p>
          <a:p>
            <a:r>
              <a:rPr lang="de-DE" sz="1400" dirty="0" err="1" smtClean="0"/>
              <a:t>taschenuhr</a:t>
            </a:r>
            <a:r>
              <a:rPr lang="de-DE" sz="1400" dirty="0" smtClean="0"/>
              <a:t>. // </a:t>
            </a:r>
            <a:r>
              <a:rPr lang="de-DE" sz="1400" dirty="0" err="1" smtClean="0"/>
              <a:t>grain</a:t>
            </a:r>
            <a:r>
              <a:rPr lang="de-DE" sz="1400" dirty="0" smtClean="0"/>
              <a:t>. - </a:t>
            </a:r>
            <a:r>
              <a:rPr lang="de-DE" sz="1400" dirty="0" smtClean="0">
                <a:hlinkClick r:id="rId16"/>
              </a:rPr>
              <a:t>http://www.flickr.com/photos/vrou/3334847345/</a:t>
            </a:r>
            <a:endParaRPr lang="de-DE" sz="1400" dirty="0" smtClean="0"/>
          </a:p>
          <a:p>
            <a:r>
              <a:rPr lang="de-DE" sz="1400" dirty="0" smtClean="0"/>
              <a:t>alte Bibel - </a:t>
            </a:r>
            <a:r>
              <a:rPr lang="de-DE" sz="1400" dirty="0" smtClean="0">
                <a:hlinkClick r:id="rId17"/>
              </a:rPr>
              <a:t>http://www.flickr.com/photos/joachim_s_mueller/390277952/</a:t>
            </a:r>
            <a:endParaRPr lang="de-DE" sz="1400" dirty="0" smtClean="0"/>
          </a:p>
          <a:p>
            <a:endParaRPr lang="de-DE" sz="1400" dirty="0" smtClean="0"/>
          </a:p>
          <a:p>
            <a:endParaRPr lang="de-DE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de-DE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Silver</a:t>
            </a:r>
            <a:r>
              <a:rPr lang="de-DE" dirty="0" smtClean="0"/>
              <a:t>(</a:t>
            </a:r>
            <a:r>
              <a:rPr lang="de-DE" dirty="0" err="1" smtClean="0"/>
              <a:t>light</a:t>
            </a:r>
            <a:r>
              <a:rPr lang="de-DE" dirty="0" smtClean="0"/>
              <a:t>) 1.0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JavaScript-API</a:t>
            </a:r>
          </a:p>
          <a:p>
            <a:r>
              <a:rPr lang="de-DE" dirty="0" smtClean="0"/>
              <a:t>Python und Ruby</a:t>
            </a:r>
          </a:p>
          <a:p>
            <a:r>
              <a:rPr lang="de-DE" dirty="0" smtClean="0"/>
              <a:t>2-D, Grafiken</a:t>
            </a:r>
          </a:p>
          <a:p>
            <a:r>
              <a:rPr lang="de-DE" dirty="0" smtClean="0"/>
              <a:t>Audio, Video</a:t>
            </a:r>
          </a:p>
          <a:p>
            <a:r>
              <a:rPr lang="de-DE" dirty="0" smtClean="0"/>
              <a:t>Animationen</a:t>
            </a:r>
          </a:p>
          <a:p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2173524"/>
            <a:ext cx="3287734" cy="13983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hteck 5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zeitreise geht weiter…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17" y="1498244"/>
            <a:ext cx="2571768" cy="3861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Aktuelles </a:t>
            </a:r>
            <a:r>
              <a:rPr lang="de-DE" dirty="0" err="1" smtClean="0"/>
              <a:t>jahr</a:t>
            </a:r>
            <a:r>
              <a:rPr lang="de-DE" dirty="0" smtClean="0"/>
              <a:t>: 2008</a:t>
            </a:r>
            <a:endParaRPr lang="de-D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0" y="2090738"/>
            <a:ext cx="2667000" cy="2676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Silverlight 2.0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.NET-API, Java, PHP</a:t>
            </a:r>
          </a:p>
          <a:p>
            <a:r>
              <a:rPr lang="de-DE" dirty="0" smtClean="0"/>
              <a:t>Controls</a:t>
            </a:r>
          </a:p>
          <a:p>
            <a:r>
              <a:rPr lang="de-DE" dirty="0" smtClean="0"/>
              <a:t>Data Binding</a:t>
            </a:r>
          </a:p>
          <a:p>
            <a:r>
              <a:rPr lang="de-DE" dirty="0" smtClean="0"/>
              <a:t>REST, POX, RSS und WS</a:t>
            </a:r>
          </a:p>
          <a:p>
            <a:r>
              <a:rPr lang="de-DE" dirty="0" smtClean="0"/>
              <a:t>WCF</a:t>
            </a:r>
          </a:p>
          <a:p>
            <a:r>
              <a:rPr lang="de-DE" dirty="0" smtClean="0"/>
              <a:t>AJAX</a:t>
            </a:r>
          </a:p>
          <a:p>
            <a:r>
              <a:rPr lang="de-DE" dirty="0" smtClean="0"/>
              <a:t>LINQ</a:t>
            </a:r>
          </a:p>
          <a:p>
            <a:r>
              <a:rPr lang="de-DE" dirty="0" err="1" smtClean="0"/>
              <a:t>Deep</a:t>
            </a:r>
            <a:r>
              <a:rPr lang="de-DE" dirty="0" smtClean="0"/>
              <a:t>-Zoom</a:t>
            </a:r>
          </a:p>
          <a:p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2714620"/>
            <a:ext cx="3287734" cy="1398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hteck 5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Die zeit wird knapp wir müssen weiter…</a:t>
            </a: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2238" y="2000250"/>
            <a:ext cx="3819525" cy="285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hteck 3"/>
          <p:cNvSpPr/>
          <p:nvPr/>
        </p:nvSpPr>
        <p:spPr>
          <a:xfrm>
            <a:off x="179512" y="6381328"/>
            <a:ext cx="165618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638</Words>
  <Application>Microsoft Office PowerPoint</Application>
  <PresentationFormat>Bildschirmpräsentation (4:3)</PresentationFormat>
  <Paragraphs>165</Paragraphs>
  <Slides>43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4" baseType="lpstr">
      <vt:lpstr>Larissa-Design</vt:lpstr>
      <vt:lpstr>Zurück in die Zukunft mit Silverlight 4</vt:lpstr>
      <vt:lpstr>Über mich</vt:lpstr>
      <vt:lpstr>Die reise kann beginnen…</vt:lpstr>
      <vt:lpstr>Aktuelles jahr: 2007</vt:lpstr>
      <vt:lpstr>Silver(light) 1.0</vt:lpstr>
      <vt:lpstr>Die zeitreise geht weiter…</vt:lpstr>
      <vt:lpstr>Aktuelles jahr: 2008</vt:lpstr>
      <vt:lpstr>Silverlight 2.0</vt:lpstr>
      <vt:lpstr>Die zeit wird knapp wir müssen weiter…</vt:lpstr>
      <vt:lpstr>Aktuelles Jahr: 2009</vt:lpstr>
      <vt:lpstr>Silverlight 3.0</vt:lpstr>
      <vt:lpstr>Noch nicht genug… wir müssen jetzt in die Zukunft!</vt:lpstr>
      <vt:lpstr>Aktuelles Jahr: april 2010</vt:lpstr>
      <vt:lpstr>Silverlight 4.0</vt:lpstr>
      <vt:lpstr>…Und Silverlight 4 war auch meine idee!</vt:lpstr>
      <vt:lpstr>Abstimmung durch UserVoice</vt:lpstr>
      <vt:lpstr>Die Abstimmung im detail</vt:lpstr>
      <vt:lpstr>Tooling</vt:lpstr>
      <vt:lpstr>Business-applications</vt:lpstr>
      <vt:lpstr>Business-Applications im Detail</vt:lpstr>
      <vt:lpstr>Business-Applications Demo</vt:lpstr>
      <vt:lpstr>Data &amp; Networking</vt:lpstr>
      <vt:lpstr>Data &amp; Networking im Detail</vt:lpstr>
      <vt:lpstr>Data &amp; Networking DEMO</vt:lpstr>
      <vt:lpstr>media</vt:lpstr>
      <vt:lpstr>Media im detail</vt:lpstr>
      <vt:lpstr>Media demo</vt:lpstr>
      <vt:lpstr>Beyond Browser</vt:lpstr>
      <vt:lpstr>Beyond Browser im detail</vt:lpstr>
      <vt:lpstr>Full-trust im detail</vt:lpstr>
      <vt:lpstr>Full-trust im detail</vt:lpstr>
      <vt:lpstr>Beyond Browser demo</vt:lpstr>
      <vt:lpstr>Silverlight 4 ist faszinierend</vt:lpstr>
      <vt:lpstr>Noch schnell Die letzten infos…</vt:lpstr>
      <vt:lpstr>Doch jetzt wieder, zurück in die Gegenwart...</vt:lpstr>
      <vt:lpstr>Aktueller zeitpunkt: 22.03.2011</vt:lpstr>
      <vt:lpstr>FRAGEN?</vt:lpstr>
      <vt:lpstr> „WPF 4 und Silverlight 4 gegen Krebs!“</vt:lpstr>
      <vt:lpstr> Die Media-Sponsoren!</vt:lpstr>
      <vt:lpstr>Dotnet-Blog.NET</vt:lpstr>
      <vt:lpstr>Verlosung der DVD  „WPF 4 und Silverlight 4“</vt:lpstr>
      <vt:lpstr>Vielen Dank!</vt:lpstr>
      <vt:lpstr>Bild referenzen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Gregor Biswanger</dc:creator>
  <cp:lastModifiedBy>Gregor Biswanger</cp:lastModifiedBy>
  <cp:revision>206</cp:revision>
  <dcterms:created xsi:type="dcterms:W3CDTF">2009-03-23T09:46:18Z</dcterms:created>
  <dcterms:modified xsi:type="dcterms:W3CDTF">2011-03-22T16:26:17Z</dcterms:modified>
</cp:coreProperties>
</file>